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Arimo" panose="020B0604020202020204" charset="0"/>
      <p:regular r:id="rId11"/>
    </p:embeddedFont>
    <p:embeddedFont>
      <p:font typeface="Arimo Bold Italics" panose="020B0604020202020204" charset="0"/>
      <p:regular r:id="rId12"/>
    </p:embeddedFont>
    <p:embeddedFont>
      <p:font typeface="Belleza" panose="020B0604020202020204" charset="0"/>
      <p:regular r:id="rId13"/>
    </p:embeddedFont>
    <p:embeddedFont>
      <p:font typeface="Bodoni FLF Bold Italics" panose="020B0604020202020204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Halimum" panose="020B0604020202020204" charset="0"/>
      <p:regular r:id="rId19"/>
    </p:embeddedFont>
    <p:embeddedFont>
      <p:font typeface="Life Savers" panose="020B0604020202020204" charset="0"/>
      <p:regular r:id="rId20"/>
    </p:embeddedFont>
    <p:embeddedFont>
      <p:font typeface="Montserrat" panose="020B0604020202020204" charset="0"/>
      <p:regular r:id="rId21"/>
    </p:embeddedFont>
    <p:embeddedFont>
      <p:font typeface="Montserrat Bold" panose="020B0604020202020204" charset="0"/>
      <p:regular r:id="rId22"/>
    </p:embeddedFont>
    <p:embeddedFont>
      <p:font typeface="Playlist Script" panose="020B0604020202020204" charset="0"/>
      <p:regular r:id="rId23"/>
    </p:embeddedFont>
    <p:embeddedFont>
      <p:font typeface="Prata" panose="020B0604020202020204" charset="0"/>
      <p:regular r:id="rId24"/>
    </p:embeddedFont>
    <p:embeddedFont>
      <p:font typeface="Sacramento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600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15.jpeg>
</file>

<file path=ppt/media/image16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D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5433644" y="1103672"/>
            <a:ext cx="7420712" cy="8154628"/>
            <a:chOff x="0" y="0"/>
            <a:chExt cx="57785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778500" cy="6350000"/>
            </a:xfrm>
            <a:custGeom>
              <a:avLst/>
              <a:gdLst/>
              <a:ahLst/>
              <a:cxnLst/>
              <a:rect l="l" t="t" r="r" b="b"/>
              <a:pathLst>
                <a:path w="5778500" h="6350000">
                  <a:moveTo>
                    <a:pt x="2889250" y="0"/>
                  </a:moveTo>
                  <a:cubicBezTo>
                    <a:pt x="1258570" y="0"/>
                    <a:pt x="0" y="1144270"/>
                    <a:pt x="0" y="2917190"/>
                  </a:cubicBezTo>
                  <a:cubicBezTo>
                    <a:pt x="0" y="4175760"/>
                    <a:pt x="0" y="6350000"/>
                    <a:pt x="0" y="6350000"/>
                  </a:cubicBezTo>
                  <a:lnTo>
                    <a:pt x="2889250" y="6350000"/>
                  </a:lnTo>
                  <a:lnTo>
                    <a:pt x="5778500" y="6350000"/>
                  </a:lnTo>
                  <a:cubicBezTo>
                    <a:pt x="5778500" y="6350000"/>
                    <a:pt x="5778500" y="4175760"/>
                    <a:pt x="5778500" y="2917190"/>
                  </a:cubicBezTo>
                  <a:cubicBezTo>
                    <a:pt x="5778500" y="1144270"/>
                    <a:pt x="4519930" y="0"/>
                    <a:pt x="2889250" y="0"/>
                  </a:cubicBezTo>
                  <a:close/>
                </a:path>
              </a:pathLst>
            </a:custGeom>
            <a:blipFill>
              <a:blip r:embed="rId2"/>
              <a:stretch>
                <a:fillRect t="-18250" b="-18250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4539422" y="410121"/>
            <a:ext cx="9209156" cy="393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300" spc="915">
                <a:solidFill>
                  <a:srgbClr val="000000"/>
                </a:solidFill>
                <a:latin typeface="Montserrat"/>
              </a:rPr>
              <a:t>VIRTUAL TRY ROOM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-1001640" y="2580540"/>
            <a:ext cx="8701101" cy="5625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579"/>
              </a:lnSpc>
            </a:pPr>
            <a:r>
              <a:rPr lang="en-US" sz="16128">
                <a:solidFill>
                  <a:srgbClr val="000000"/>
                </a:solidFill>
                <a:latin typeface="Belleza"/>
              </a:rPr>
              <a:t>VOGUE 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736395" y="1940426"/>
            <a:ext cx="4817642" cy="1280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72"/>
              </a:lnSpc>
            </a:pPr>
            <a:r>
              <a:rPr lang="en-US" sz="3480" dirty="0">
                <a:solidFill>
                  <a:srgbClr val="5E17EB"/>
                </a:solidFill>
                <a:latin typeface="Halimum"/>
              </a:rPr>
              <a:t>The New normal</a:t>
            </a:r>
          </a:p>
          <a:p>
            <a:pPr algn="ctr">
              <a:lnSpc>
                <a:spcPts val="4872"/>
              </a:lnSpc>
            </a:pPr>
            <a:endParaRPr lang="en-US" sz="3480" dirty="0">
              <a:solidFill>
                <a:srgbClr val="5E17EB"/>
              </a:solidFill>
              <a:latin typeface="Halimum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710269" y="9391729"/>
            <a:ext cx="5262853" cy="8867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1"/>
              </a:lnSpc>
            </a:pPr>
            <a:r>
              <a:rPr lang="en-US" sz="2572" spc="1023">
                <a:solidFill>
                  <a:srgbClr val="000000"/>
                </a:solidFill>
                <a:latin typeface="Montserrat"/>
              </a:rPr>
              <a:t>PRESENTED BY</a:t>
            </a:r>
          </a:p>
          <a:p>
            <a:pPr algn="ctr">
              <a:lnSpc>
                <a:spcPts val="3601"/>
              </a:lnSpc>
            </a:pPr>
            <a:r>
              <a:rPr lang="en-US" sz="2572" spc="1023">
                <a:solidFill>
                  <a:srgbClr val="000000"/>
                </a:solidFill>
                <a:latin typeface="Montserrat"/>
              </a:rPr>
              <a:t>TEAM NEXUS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21875" b="2187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38601" y="1373046"/>
            <a:ext cx="485025" cy="485025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350902" y="1373046"/>
            <a:ext cx="485025" cy="485025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84B38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4564277" y="1373046"/>
            <a:ext cx="485025" cy="485025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717E58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4192463" y="410121"/>
            <a:ext cx="9209156" cy="395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300" spc="915">
                <a:solidFill>
                  <a:srgbClr val="000000"/>
                </a:solidFill>
                <a:latin typeface="Montserrat"/>
              </a:rPr>
              <a:t>MINIMAL PRESENTATION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948329" y="5968482"/>
            <a:ext cx="4100973" cy="1965813"/>
            <a:chOff x="0" y="0"/>
            <a:chExt cx="5467964" cy="2621084"/>
          </a:xfrm>
        </p:grpSpPr>
        <p:sp>
          <p:nvSpPr>
            <p:cNvPr id="10" name="TextBox 10"/>
            <p:cNvSpPr txBox="1"/>
            <p:nvPr/>
          </p:nvSpPr>
          <p:spPr>
            <a:xfrm>
              <a:off x="0" y="190500"/>
              <a:ext cx="5467964" cy="19833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832"/>
                </a:lnSpc>
              </a:pPr>
              <a:endParaRPr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150676"/>
              <a:ext cx="5467964" cy="4704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52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1051726" y="8123061"/>
            <a:ext cx="9290282" cy="3895617"/>
            <a:chOff x="0" y="0"/>
            <a:chExt cx="12387043" cy="5194156"/>
          </a:xfrm>
        </p:grpSpPr>
        <p:sp>
          <p:nvSpPr>
            <p:cNvPr id="13" name="TextBox 13"/>
            <p:cNvSpPr txBox="1"/>
            <p:nvPr/>
          </p:nvSpPr>
          <p:spPr>
            <a:xfrm>
              <a:off x="0" y="9525"/>
              <a:ext cx="12387043" cy="39877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518"/>
                </a:lnSpc>
              </a:pPr>
              <a:r>
                <a:rPr lang="en-US" sz="6897">
                  <a:solidFill>
                    <a:srgbClr val="000000"/>
                  </a:solidFill>
                  <a:latin typeface="Bodoni FLF Bold Italics"/>
                </a:rPr>
                <a:t>WHAT DOES IT</a:t>
              </a:r>
              <a:r>
                <a:rPr lang="en-US" sz="1724">
                  <a:solidFill>
                    <a:srgbClr val="000000"/>
                  </a:solidFill>
                  <a:latin typeface="Arimo Bold Italics"/>
                </a:rPr>
                <a:t> </a:t>
              </a:r>
            </a:p>
            <a:p>
              <a:pPr algn="ctr">
                <a:lnSpc>
                  <a:spcPts val="7518"/>
                </a:lnSpc>
              </a:pPr>
              <a:r>
                <a:rPr lang="en-US" sz="1724">
                  <a:solidFill>
                    <a:srgbClr val="000000"/>
                  </a:solidFill>
                  <a:latin typeface="Arimo Bold Italics"/>
                </a:rPr>
                <a:t>solve?</a:t>
              </a:r>
            </a:p>
            <a:p>
              <a:pPr algn="ctr">
                <a:lnSpc>
                  <a:spcPts val="7518"/>
                </a:lnSpc>
              </a:pPr>
              <a:endParaRPr lang="en-US" sz="1724">
                <a:solidFill>
                  <a:srgbClr val="000000"/>
                </a:solidFill>
                <a:latin typeface="Arimo Bold Italics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883288" y="4611747"/>
              <a:ext cx="10620467" cy="5824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8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D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564900"/>
            <a:ext cx="18288000" cy="1157200"/>
            <a:chOff x="0" y="0"/>
            <a:chExt cx="6186311" cy="39144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91448"/>
            </a:xfrm>
            <a:custGeom>
              <a:avLst/>
              <a:gdLst/>
              <a:ahLst/>
              <a:cxnLst/>
              <a:rect l="l" t="t" r="r" b="b"/>
              <a:pathLst>
                <a:path w="6186311" h="391448">
                  <a:moveTo>
                    <a:pt x="0" y="0"/>
                  </a:moveTo>
                  <a:lnTo>
                    <a:pt x="6186311" y="0"/>
                  </a:lnTo>
                  <a:lnTo>
                    <a:pt x="6186311" y="391448"/>
                  </a:lnTo>
                  <a:lnTo>
                    <a:pt x="0" y="391448"/>
                  </a:lnTo>
                  <a:close/>
                </a:path>
              </a:pathLst>
            </a:custGeom>
            <a:solidFill>
              <a:srgbClr val="717E58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7298292" y="2686181"/>
            <a:ext cx="3691417" cy="4914639"/>
            <a:chOff x="0" y="0"/>
            <a:chExt cx="3663950" cy="4878070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l="l" t="t" r="r" b="b"/>
              <a:pathLst>
                <a:path w="3600450" h="481457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2"/>
              <a:stretch>
                <a:fillRect l="866" t="-5306" r="866" b="-5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l="l" t="t" r="r" b="b"/>
              <a:pathLst>
                <a:path w="3663950" h="487807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DFD3D1"/>
            </a:solidFill>
          </p:spPr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5094817" y="3702637"/>
            <a:ext cx="2164483" cy="2881726"/>
            <a:chOff x="0" y="0"/>
            <a:chExt cx="3663950" cy="4878070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l="l" t="t" r="r" b="b"/>
              <a:pathLst>
                <a:path w="3600450" h="481457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3"/>
              <a:stretch>
                <a:fillRect l="866" t="650" r="866" b="-11263"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l="l" t="t" r="r" b="b"/>
              <a:pathLst>
                <a:path w="3663950" h="487807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DFD3D1"/>
            </a:solid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3763142" y="3165199"/>
            <a:ext cx="2971829" cy="3956601"/>
            <a:chOff x="0" y="0"/>
            <a:chExt cx="3663950" cy="4878070"/>
          </a:xfrm>
        </p:grpSpPr>
        <p:sp>
          <p:nvSpPr>
            <p:cNvPr id="11" name="Freeform 11"/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l="l" t="t" r="r" b="b"/>
              <a:pathLst>
                <a:path w="3600450" h="481457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4"/>
              <a:stretch>
                <a:fillRect l="-48552" t="650" r="-48552" b="650"/>
              </a:stretch>
            </a:blip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l="l" t="t" r="r" b="b"/>
              <a:pathLst>
                <a:path w="3663950" h="487807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DFD3D1"/>
            </a:solid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1028700" y="3702637"/>
            <a:ext cx="2164483" cy="2881726"/>
            <a:chOff x="0" y="0"/>
            <a:chExt cx="3663950" cy="4878070"/>
          </a:xfrm>
        </p:grpSpPr>
        <p:sp>
          <p:nvSpPr>
            <p:cNvPr id="14" name="Freeform 14"/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l="l" t="t" r="r" b="b"/>
              <a:pathLst>
                <a:path w="3600450" h="481457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5"/>
              <a:stretch>
                <a:fillRect l="-48463" t="650" r="-48463" b="650"/>
              </a:stretch>
            </a:blip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l="l" t="t" r="r" b="b"/>
              <a:pathLst>
                <a:path w="3663950" h="487807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DFD3D1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1028700" y="7894146"/>
            <a:ext cx="16230600" cy="2728309"/>
            <a:chOff x="0" y="0"/>
            <a:chExt cx="21640800" cy="3637745"/>
          </a:xfrm>
        </p:grpSpPr>
        <p:sp>
          <p:nvSpPr>
            <p:cNvPr id="17" name="TextBox 17"/>
            <p:cNvSpPr txBox="1"/>
            <p:nvPr/>
          </p:nvSpPr>
          <p:spPr>
            <a:xfrm>
              <a:off x="0" y="285750"/>
              <a:ext cx="21640800" cy="21973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826"/>
                </a:lnSpc>
              </a:pPr>
              <a:r>
                <a:rPr lang="en-US" sz="7399">
                  <a:solidFill>
                    <a:srgbClr val="000000"/>
                  </a:solidFill>
                  <a:latin typeface="Sacramento"/>
                </a:rPr>
                <a:t>We Propose a Novel way to try on apparels online before shipping/shopping!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568938" y="3219915"/>
              <a:ext cx="20502924" cy="4178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90"/>
                </a:lnSpc>
              </a:pPr>
              <a:endParaRPr/>
            </a:p>
          </p:txBody>
        </p:sp>
      </p:grp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11643649" y="3165199"/>
            <a:ext cx="2971829" cy="3956601"/>
            <a:chOff x="0" y="0"/>
            <a:chExt cx="3663950" cy="4878070"/>
          </a:xfrm>
        </p:grpSpPr>
        <p:sp>
          <p:nvSpPr>
            <p:cNvPr id="20" name="Freeform 20"/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l="l" t="t" r="r" b="b"/>
              <a:pathLst>
                <a:path w="3600450" h="481457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6"/>
              <a:stretch>
                <a:fillRect l="866" t="-5704" r="866" b="-5704"/>
              </a:stretch>
            </a:blip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l="l" t="t" r="r" b="b"/>
              <a:pathLst>
                <a:path w="3663950" h="487807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DFD3D1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4320948" y="750570"/>
            <a:ext cx="9340546" cy="2190449"/>
            <a:chOff x="0" y="0"/>
            <a:chExt cx="12454061" cy="2920598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9525"/>
              <a:ext cx="12454061" cy="20415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00"/>
                </a:lnSpc>
              </a:pPr>
              <a:r>
                <a:rPr lang="en-US" sz="10000">
                  <a:solidFill>
                    <a:srgbClr val="000000"/>
                  </a:solidFill>
                  <a:latin typeface="Life Savers"/>
                </a:rPr>
                <a:t>What do we do?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748551" y="2502768"/>
              <a:ext cx="10956959" cy="4178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1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D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516920" y="0"/>
            <a:ext cx="5028285" cy="6126696"/>
            <a:chOff x="0" y="0"/>
            <a:chExt cx="2354580" cy="28689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3310" cy="2868930"/>
            </a:xfrm>
            <a:custGeom>
              <a:avLst/>
              <a:gdLst/>
              <a:ahLst/>
              <a:cxnLst/>
              <a:rect l="l" t="t" r="r" b="b"/>
              <a:pathLst>
                <a:path w="2353310" h="2868930">
                  <a:moveTo>
                    <a:pt x="784860" y="2801620"/>
                  </a:moveTo>
                  <a:cubicBezTo>
                    <a:pt x="905510" y="2842260"/>
                    <a:pt x="1042670" y="2868930"/>
                    <a:pt x="1177290" y="2868930"/>
                  </a:cubicBezTo>
                  <a:cubicBezTo>
                    <a:pt x="1311910" y="2868930"/>
                    <a:pt x="1441450" y="2846070"/>
                    <a:pt x="1560830" y="2805430"/>
                  </a:cubicBezTo>
                  <a:cubicBezTo>
                    <a:pt x="1563370" y="2804160"/>
                    <a:pt x="1565910" y="2804160"/>
                    <a:pt x="1568450" y="2802890"/>
                  </a:cubicBezTo>
                  <a:cubicBezTo>
                    <a:pt x="2016760" y="2640330"/>
                    <a:pt x="2346960" y="2211070"/>
                    <a:pt x="2353310" y="1709420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708150"/>
                  </a:lnTo>
                  <a:cubicBezTo>
                    <a:pt x="6350" y="2213610"/>
                    <a:pt x="331470" y="2642870"/>
                    <a:pt x="784860" y="2801620"/>
                  </a:cubicBezTo>
                  <a:close/>
                </a:path>
              </a:pathLst>
            </a:custGeom>
            <a:solidFill>
              <a:srgbClr val="717E58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28700" y="1126852"/>
            <a:ext cx="7399618" cy="8131448"/>
            <a:chOff x="0" y="0"/>
            <a:chExt cx="57785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778500" cy="6350000"/>
            </a:xfrm>
            <a:custGeom>
              <a:avLst/>
              <a:gdLst/>
              <a:ahLst/>
              <a:cxnLst/>
              <a:rect l="l" t="t" r="r" b="b"/>
              <a:pathLst>
                <a:path w="5778500" h="6350000">
                  <a:moveTo>
                    <a:pt x="2889250" y="0"/>
                  </a:moveTo>
                  <a:cubicBezTo>
                    <a:pt x="1258570" y="0"/>
                    <a:pt x="0" y="1144270"/>
                    <a:pt x="0" y="2917190"/>
                  </a:cubicBezTo>
                  <a:cubicBezTo>
                    <a:pt x="0" y="4175760"/>
                    <a:pt x="0" y="6350000"/>
                    <a:pt x="0" y="6350000"/>
                  </a:cubicBezTo>
                  <a:lnTo>
                    <a:pt x="2889250" y="6350000"/>
                  </a:lnTo>
                  <a:lnTo>
                    <a:pt x="5778500" y="6350000"/>
                  </a:lnTo>
                  <a:cubicBezTo>
                    <a:pt x="5778500" y="6350000"/>
                    <a:pt x="5778500" y="4175760"/>
                    <a:pt x="5778500" y="2917190"/>
                  </a:cubicBezTo>
                  <a:cubicBezTo>
                    <a:pt x="5778500" y="1144270"/>
                    <a:pt x="4519930" y="0"/>
                    <a:pt x="2889250" y="0"/>
                  </a:cubicBezTo>
                  <a:close/>
                </a:path>
              </a:pathLst>
            </a:custGeom>
            <a:blipFill>
              <a:blip r:embed="rId2"/>
              <a:stretch>
                <a:fillRect t="-6875" b="-6875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9336274" y="5567680"/>
            <a:ext cx="7438001" cy="3690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Montserrat"/>
              </a:rPr>
              <a:t>Amidst the raging world </a:t>
            </a:r>
            <a:r>
              <a:rPr lang="en-US" sz="3500">
                <a:solidFill>
                  <a:srgbClr val="000000"/>
                </a:solidFill>
                <a:latin typeface="Montserrat Bold"/>
              </a:rPr>
              <a:t>COVID 19 pandemic</a:t>
            </a:r>
            <a:r>
              <a:rPr lang="en-US" sz="3500">
                <a:solidFill>
                  <a:srgbClr val="000000"/>
                </a:solidFill>
                <a:latin typeface="Montserrat"/>
              </a:rPr>
              <a:t>, the world is adapting so many new ways. Everything has pakced its parcel and moved online. So has shopping. So why not do it right?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6774275" y="543675"/>
            <a:ext cx="485025" cy="485025"/>
            <a:chOff x="0" y="0"/>
            <a:chExt cx="1913890" cy="191389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6774275" y="1406350"/>
            <a:ext cx="485025" cy="485025"/>
            <a:chOff x="0" y="0"/>
            <a:chExt cx="1913890" cy="191389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84B38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6774275" y="2293129"/>
            <a:ext cx="485025" cy="485025"/>
            <a:chOff x="0" y="0"/>
            <a:chExt cx="1913890" cy="191389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717E58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0101835" y="1177027"/>
            <a:ext cx="4479520" cy="4325581"/>
            <a:chOff x="0" y="0"/>
            <a:chExt cx="5972693" cy="5767441"/>
          </a:xfrm>
        </p:grpSpPr>
        <p:sp>
          <p:nvSpPr>
            <p:cNvPr id="14" name="TextBox 14"/>
            <p:cNvSpPr txBox="1"/>
            <p:nvPr/>
          </p:nvSpPr>
          <p:spPr>
            <a:xfrm>
              <a:off x="0" y="295275"/>
              <a:ext cx="5972693" cy="5109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16"/>
                </a:lnSpc>
              </a:pPr>
              <a:r>
                <a:rPr lang="en-US" sz="8800">
                  <a:solidFill>
                    <a:srgbClr val="000000"/>
                  </a:solidFill>
                  <a:latin typeface="Playlist Script"/>
                </a:rPr>
                <a:t>The new normal in </a:t>
              </a:r>
            </a:p>
            <a:p>
              <a:pPr algn="ctr">
                <a:lnSpc>
                  <a:spcPts val="7216"/>
                </a:lnSpc>
              </a:pPr>
              <a:endParaRPr lang="en-US" sz="8800">
                <a:solidFill>
                  <a:srgbClr val="000000"/>
                </a:solidFill>
                <a:latin typeface="Playlist Script"/>
              </a:endParaRPr>
            </a:p>
            <a:p>
              <a:pPr algn="ctr">
                <a:lnSpc>
                  <a:spcPts val="7216"/>
                </a:lnSpc>
              </a:pPr>
              <a:r>
                <a:rPr lang="en-US" sz="8800">
                  <a:solidFill>
                    <a:srgbClr val="000000"/>
                  </a:solidFill>
                  <a:latin typeface="Playlist Script"/>
                </a:rPr>
                <a:t>Shopping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280986" y="5370604"/>
              <a:ext cx="5410720" cy="3968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1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D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3816675" cy="10287000"/>
            <a:chOff x="0" y="0"/>
            <a:chExt cx="1291073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91073" cy="3479800"/>
            </a:xfrm>
            <a:custGeom>
              <a:avLst/>
              <a:gdLst/>
              <a:ahLst/>
              <a:cxnLst/>
              <a:rect l="l" t="t" r="r" b="b"/>
              <a:pathLst>
                <a:path w="1291073" h="3479800">
                  <a:moveTo>
                    <a:pt x="0" y="0"/>
                  </a:moveTo>
                  <a:lnTo>
                    <a:pt x="1291073" y="0"/>
                  </a:lnTo>
                  <a:lnTo>
                    <a:pt x="1291073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717E58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208937" y="1671638"/>
            <a:ext cx="5215477" cy="6943725"/>
            <a:chOff x="0" y="0"/>
            <a:chExt cx="3663950" cy="4878070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l="l" t="t" r="r" b="b"/>
              <a:pathLst>
                <a:path w="3600450" h="481457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2"/>
              <a:stretch>
                <a:fillRect l="866" t="-5306" r="866" b="-5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l="l" t="t" r="r" b="b"/>
              <a:pathLst>
                <a:path w="3663950" h="487807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DFD3D1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6667163" y="0"/>
            <a:ext cx="1620837" cy="1620837"/>
            <a:chOff x="0" y="0"/>
            <a:chExt cx="1913890" cy="191389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717E58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6794283" y="2478688"/>
            <a:ext cx="7438001" cy="2963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599"/>
              </a:lnSpc>
            </a:pPr>
            <a:r>
              <a:rPr lang="en-US" sz="10000">
                <a:solidFill>
                  <a:srgbClr val="000000"/>
                </a:solidFill>
                <a:latin typeface="Belleza"/>
              </a:rPr>
              <a:t>Our Inspiration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424413" y="5878409"/>
            <a:ext cx="8886251" cy="3141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50" lvl="1" indent="-269875">
              <a:lnSpc>
                <a:spcPts val="3500"/>
              </a:lnSpc>
              <a:buFont typeface="Arial"/>
              <a:buChar char="•"/>
            </a:pPr>
            <a:r>
              <a:rPr lang="en-US" sz="2500" spc="432">
                <a:solidFill>
                  <a:srgbClr val="000000"/>
                </a:solidFill>
                <a:latin typeface="Montserrat Bold"/>
              </a:rPr>
              <a:t>BRING THE EXPERIENCE OF OFFLINE SHOPPING HOME.</a:t>
            </a:r>
          </a:p>
          <a:p>
            <a:pPr marL="539750" lvl="1" indent="-269875">
              <a:lnSpc>
                <a:spcPts val="3500"/>
              </a:lnSpc>
              <a:buFont typeface="Arial"/>
              <a:buChar char="•"/>
            </a:pPr>
            <a:r>
              <a:rPr lang="en-US" sz="2500" spc="432">
                <a:solidFill>
                  <a:srgbClr val="000000"/>
                </a:solidFill>
                <a:latin typeface="Montserrat Bold"/>
              </a:rPr>
              <a:t>HELPING CUSTOMERS MAKE MORE INFORMED DECISIONS.</a:t>
            </a:r>
          </a:p>
          <a:p>
            <a:pPr marL="539750" lvl="1" indent="-269875">
              <a:lnSpc>
                <a:spcPts val="3500"/>
              </a:lnSpc>
              <a:buFont typeface="Arial"/>
              <a:buChar char="•"/>
            </a:pPr>
            <a:r>
              <a:rPr lang="en-US" sz="2500" spc="432">
                <a:solidFill>
                  <a:srgbClr val="000000"/>
                </a:solidFill>
                <a:latin typeface="Montserrat Bold"/>
              </a:rPr>
              <a:t>REDUCING COMPANY LOSSES THROUGH REDUCING RETURNS.</a:t>
            </a:r>
          </a:p>
          <a:p>
            <a:pPr>
              <a:lnSpc>
                <a:spcPts val="4060"/>
              </a:lnSpc>
            </a:pPr>
            <a:endParaRPr lang="en-US" sz="2500" spc="432">
              <a:solidFill>
                <a:srgbClr val="000000"/>
              </a:solidFill>
              <a:latin typeface="Montserrat 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D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221142" y="3193571"/>
            <a:ext cx="3535491" cy="3535491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717E58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6659029" y="3589213"/>
            <a:ext cx="4382397" cy="4382379"/>
            <a:chOff x="0" y="0"/>
            <a:chExt cx="6350025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/>
              <a:stretch>
                <a:fillRect t="-12948" b="-12948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-1273161" y="-842806"/>
            <a:ext cx="8222609" cy="5475429"/>
            <a:chOff x="0" y="0"/>
            <a:chExt cx="10963479" cy="7300572"/>
          </a:xfrm>
        </p:grpSpPr>
        <p:sp>
          <p:nvSpPr>
            <p:cNvPr id="7" name="TextBox 7"/>
            <p:cNvSpPr txBox="1"/>
            <p:nvPr/>
          </p:nvSpPr>
          <p:spPr>
            <a:xfrm>
              <a:off x="0" y="1030190"/>
              <a:ext cx="10963479" cy="52590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210"/>
                </a:lnSpc>
              </a:pPr>
              <a:endParaRPr/>
            </a:p>
            <a:p>
              <a:pPr algn="ctr">
                <a:lnSpc>
                  <a:spcPts val="6210"/>
                </a:lnSpc>
              </a:pPr>
              <a:r>
                <a:rPr lang="en-US" sz="5400">
                  <a:solidFill>
                    <a:srgbClr val="000000"/>
                  </a:solidFill>
                  <a:latin typeface="Prata"/>
                </a:rPr>
                <a:t>CUSTOMER</a:t>
              </a:r>
            </a:p>
            <a:p>
              <a:pPr algn="ctr">
                <a:lnSpc>
                  <a:spcPts val="6210"/>
                </a:lnSpc>
              </a:pPr>
              <a:r>
                <a:rPr lang="en-US" sz="5400">
                  <a:solidFill>
                    <a:srgbClr val="000000"/>
                  </a:solidFill>
                  <a:latin typeface="Prata"/>
                </a:rPr>
                <a:t>ISSUES </a:t>
              </a:r>
            </a:p>
            <a:p>
              <a:pPr algn="ctr">
                <a:lnSpc>
                  <a:spcPts val="6210"/>
                </a:lnSpc>
              </a:pPr>
              <a:r>
                <a:rPr lang="en-US" sz="5400">
                  <a:solidFill>
                    <a:srgbClr val="000000"/>
                  </a:solidFill>
                  <a:latin typeface="Prata"/>
                </a:rPr>
                <a:t>WITHOUT</a:t>
              </a:r>
            </a:p>
            <a:p>
              <a:pPr algn="ctr">
                <a:lnSpc>
                  <a:spcPts val="6210"/>
                </a:lnSpc>
              </a:pPr>
              <a:r>
                <a:rPr lang="en-US" sz="5400">
                  <a:solidFill>
                    <a:srgbClr val="000000"/>
                  </a:solidFill>
                  <a:latin typeface="Prata"/>
                </a:rPr>
                <a:t>IT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6449672"/>
              <a:ext cx="9897071" cy="850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437"/>
                </a:lnSpc>
              </a:pPr>
              <a:endParaRPr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95250"/>
              <a:ext cx="9897071" cy="8096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111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859543" y="4436102"/>
            <a:ext cx="3535491" cy="3535491"/>
            <a:chOff x="0" y="0"/>
            <a:chExt cx="1913890" cy="191389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717E58"/>
            </a:solidFill>
          </p:spPr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3"/>
          <a:srcRect t="5109" b="5109"/>
          <a:stretch>
            <a:fillRect/>
          </a:stretch>
        </p:blipFill>
        <p:spPr>
          <a:xfrm>
            <a:off x="1357094" y="4886024"/>
            <a:ext cx="4451307" cy="4008922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1456971" y="729256"/>
            <a:ext cx="3484564" cy="3484564"/>
            <a:chOff x="0" y="0"/>
            <a:chExt cx="1913890" cy="191389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717E58"/>
            </a:solidFill>
          </p:spPr>
        </p:sp>
      </p:grpSp>
      <p:pic>
        <p:nvPicPr>
          <p:cNvPr id="15" name="Picture 1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1892055" y="1255578"/>
            <a:ext cx="3556252" cy="4524825"/>
          </a:xfrm>
          <a:prstGeom prst="rect">
            <a:avLst/>
          </a:prstGeom>
        </p:spPr>
      </p:pic>
      <p:grpSp>
        <p:nvGrpSpPr>
          <p:cNvPr id="16" name="Group 16"/>
          <p:cNvGrpSpPr/>
          <p:nvPr/>
        </p:nvGrpSpPr>
        <p:grpSpPr>
          <a:xfrm>
            <a:off x="11456971" y="5934663"/>
            <a:ext cx="4881352" cy="2520220"/>
            <a:chOff x="0" y="0"/>
            <a:chExt cx="6508470" cy="3360293"/>
          </a:xfrm>
        </p:grpSpPr>
        <p:sp>
          <p:nvSpPr>
            <p:cNvPr id="17" name="TextBox 17"/>
            <p:cNvSpPr txBox="1"/>
            <p:nvPr/>
          </p:nvSpPr>
          <p:spPr>
            <a:xfrm>
              <a:off x="0" y="219075"/>
              <a:ext cx="6508470" cy="28740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320"/>
                </a:lnSpc>
              </a:pPr>
              <a:r>
                <a:rPr lang="en-US" sz="6488">
                  <a:solidFill>
                    <a:srgbClr val="FFFFFF"/>
                  </a:solidFill>
                  <a:latin typeface="Playlist Script"/>
                </a:rPr>
                <a:t>No Look and feel of apparels</a:t>
              </a:r>
            </a:p>
            <a:p>
              <a:pPr algn="ctr">
                <a:lnSpc>
                  <a:spcPts val="5320"/>
                </a:lnSpc>
              </a:pPr>
              <a:endParaRPr lang="en-US" sz="6488">
                <a:solidFill>
                  <a:srgbClr val="FFFFFF"/>
                </a:solidFill>
                <a:latin typeface="Playlist Script"/>
              </a:endParaRP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306192" y="3067231"/>
              <a:ext cx="5896086" cy="293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857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5808400" y="8171381"/>
            <a:ext cx="6083655" cy="3039485"/>
            <a:chOff x="0" y="0"/>
            <a:chExt cx="8111540" cy="4052646"/>
          </a:xfrm>
        </p:grpSpPr>
        <p:sp>
          <p:nvSpPr>
            <p:cNvPr id="20" name="TextBox 20"/>
            <p:cNvSpPr txBox="1"/>
            <p:nvPr/>
          </p:nvSpPr>
          <p:spPr>
            <a:xfrm>
              <a:off x="0" y="266700"/>
              <a:ext cx="8111540" cy="34110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278"/>
                </a:lnSpc>
              </a:pPr>
              <a:r>
                <a:rPr lang="en-US" sz="7656">
                  <a:solidFill>
                    <a:srgbClr val="FFFFFF"/>
                  </a:solidFill>
                  <a:latin typeface="Playlist Script"/>
                </a:rPr>
                <a:t>Dissatisfaction</a:t>
              </a:r>
            </a:p>
            <a:p>
              <a:pPr algn="ctr">
                <a:lnSpc>
                  <a:spcPts val="6278"/>
                </a:lnSpc>
              </a:pPr>
              <a:r>
                <a:rPr lang="en-US" sz="7656">
                  <a:solidFill>
                    <a:srgbClr val="FFFFFF"/>
                  </a:solidFill>
                  <a:latin typeface="Playlist Script"/>
                </a:rPr>
                <a:t> with size </a:t>
              </a:r>
            </a:p>
            <a:p>
              <a:pPr algn="ctr">
                <a:lnSpc>
                  <a:spcPts val="6278"/>
                </a:lnSpc>
              </a:pPr>
              <a:endParaRPr lang="en-US" sz="7656">
                <a:solidFill>
                  <a:srgbClr val="FFFFFF"/>
                </a:solidFill>
                <a:latin typeface="Playlist Script"/>
              </a:endParaRP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381609" y="3633859"/>
              <a:ext cx="7348322" cy="4187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07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575374" y="8454883"/>
            <a:ext cx="6083655" cy="2104805"/>
            <a:chOff x="0" y="0"/>
            <a:chExt cx="8111540" cy="2806407"/>
          </a:xfrm>
        </p:grpSpPr>
        <p:sp>
          <p:nvSpPr>
            <p:cNvPr id="23" name="TextBox 23"/>
            <p:cNvSpPr txBox="1"/>
            <p:nvPr/>
          </p:nvSpPr>
          <p:spPr>
            <a:xfrm>
              <a:off x="0" y="247650"/>
              <a:ext cx="8111540" cy="21838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868"/>
                </a:lnSpc>
              </a:pPr>
              <a:r>
                <a:rPr lang="en-US" sz="7156">
                  <a:solidFill>
                    <a:srgbClr val="FFFFFF"/>
                  </a:solidFill>
                  <a:latin typeface="Playlist Script"/>
                </a:rPr>
                <a:t>No </a:t>
              </a:r>
            </a:p>
            <a:p>
              <a:pPr algn="ctr">
                <a:lnSpc>
                  <a:spcPts val="5868"/>
                </a:lnSpc>
              </a:pPr>
              <a:r>
                <a:rPr lang="en-US" sz="7156">
                  <a:solidFill>
                    <a:srgbClr val="FFFFFF"/>
                  </a:solidFill>
                  <a:latin typeface="Playlist Script"/>
                </a:rPr>
                <a:t>Customization 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381609" y="2387620"/>
              <a:ext cx="7348322" cy="4187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0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D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648200"/>
            <a:ext cx="9837025" cy="8638800"/>
            <a:chOff x="0" y="0"/>
            <a:chExt cx="3327586" cy="292226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27586" cy="2922261"/>
            </a:xfrm>
            <a:custGeom>
              <a:avLst/>
              <a:gdLst/>
              <a:ahLst/>
              <a:cxnLst/>
              <a:rect l="l" t="t" r="r" b="b"/>
              <a:pathLst>
                <a:path w="3327586" h="2922261">
                  <a:moveTo>
                    <a:pt x="0" y="0"/>
                  </a:moveTo>
                  <a:lnTo>
                    <a:pt x="3327586" y="0"/>
                  </a:lnTo>
                  <a:lnTo>
                    <a:pt x="3327586" y="2922261"/>
                  </a:lnTo>
                  <a:lnTo>
                    <a:pt x="0" y="2922261"/>
                  </a:lnTo>
                  <a:close/>
                </a:path>
              </a:pathLst>
            </a:custGeom>
            <a:solidFill>
              <a:srgbClr val="717E58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28700" y="3162100"/>
            <a:ext cx="7795336" cy="5657850"/>
            <a:chOff x="0" y="0"/>
            <a:chExt cx="2899410" cy="2104390"/>
          </a:xfrm>
        </p:grpSpPr>
        <p:sp>
          <p:nvSpPr>
            <p:cNvPr id="5" name="Freeform 5"/>
            <p:cNvSpPr/>
            <p:nvPr/>
          </p:nvSpPr>
          <p:spPr>
            <a:xfrm>
              <a:off x="13970" y="-1270"/>
              <a:ext cx="2903220" cy="2115820"/>
            </a:xfrm>
            <a:custGeom>
              <a:avLst/>
              <a:gdLst/>
              <a:ahLst/>
              <a:cxnLst/>
              <a:rect l="l" t="t" r="r" b="b"/>
              <a:pathLst>
                <a:path w="2903220" h="2115820">
                  <a:moveTo>
                    <a:pt x="2881630" y="800100"/>
                  </a:moveTo>
                  <a:cubicBezTo>
                    <a:pt x="2880360" y="624840"/>
                    <a:pt x="2870200" y="412750"/>
                    <a:pt x="2870200" y="222250"/>
                  </a:cubicBezTo>
                  <a:cubicBezTo>
                    <a:pt x="2870200" y="170180"/>
                    <a:pt x="2868930" y="66040"/>
                    <a:pt x="2862580" y="13970"/>
                  </a:cubicBezTo>
                  <a:cubicBezTo>
                    <a:pt x="2710180" y="13970"/>
                    <a:pt x="2546350" y="1270"/>
                    <a:pt x="2392680" y="1270"/>
                  </a:cubicBezTo>
                  <a:cubicBezTo>
                    <a:pt x="1593850" y="3810"/>
                    <a:pt x="802640" y="0"/>
                    <a:pt x="5080" y="1270"/>
                  </a:cubicBezTo>
                  <a:cubicBezTo>
                    <a:pt x="5080" y="171450"/>
                    <a:pt x="0" y="360680"/>
                    <a:pt x="1270" y="530860"/>
                  </a:cubicBezTo>
                  <a:cubicBezTo>
                    <a:pt x="3810" y="848360"/>
                    <a:pt x="7620" y="1167130"/>
                    <a:pt x="7620" y="1484630"/>
                  </a:cubicBezTo>
                  <a:cubicBezTo>
                    <a:pt x="7620" y="1638300"/>
                    <a:pt x="6350" y="1790700"/>
                    <a:pt x="13970" y="1944370"/>
                  </a:cubicBezTo>
                  <a:cubicBezTo>
                    <a:pt x="16510" y="1993900"/>
                    <a:pt x="19050" y="2042160"/>
                    <a:pt x="24130" y="2091690"/>
                  </a:cubicBezTo>
                  <a:cubicBezTo>
                    <a:pt x="191770" y="2094230"/>
                    <a:pt x="358140" y="2098040"/>
                    <a:pt x="525780" y="2103120"/>
                  </a:cubicBezTo>
                  <a:cubicBezTo>
                    <a:pt x="971550" y="2115820"/>
                    <a:pt x="1404620" y="2095500"/>
                    <a:pt x="1864360" y="2104390"/>
                  </a:cubicBezTo>
                  <a:cubicBezTo>
                    <a:pt x="2211070" y="2110740"/>
                    <a:pt x="2551430" y="2091690"/>
                    <a:pt x="2898140" y="2091690"/>
                  </a:cubicBezTo>
                  <a:cubicBezTo>
                    <a:pt x="2898140" y="2075180"/>
                    <a:pt x="2899410" y="1978660"/>
                    <a:pt x="2900680" y="1962150"/>
                  </a:cubicBezTo>
                  <a:cubicBezTo>
                    <a:pt x="2903220" y="1863090"/>
                    <a:pt x="2889250" y="1677670"/>
                    <a:pt x="2890520" y="1578610"/>
                  </a:cubicBezTo>
                  <a:cubicBezTo>
                    <a:pt x="2896870" y="1170940"/>
                    <a:pt x="2884170" y="1151890"/>
                    <a:pt x="2881630" y="800100"/>
                  </a:cubicBezTo>
                  <a:close/>
                </a:path>
              </a:pathLst>
            </a:custGeom>
            <a:blipFill>
              <a:blip r:embed="rId2"/>
              <a:stretch>
                <a:fillRect l="-3960" t="-12" r="-5015" b="-83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16152100" y="0"/>
            <a:ext cx="2135900" cy="2135900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717E58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0028695" y="2051485"/>
            <a:ext cx="7618822" cy="5351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555"/>
              </a:lnSpc>
            </a:pPr>
            <a:r>
              <a:rPr lang="en-US" sz="9100">
                <a:solidFill>
                  <a:srgbClr val="000000"/>
                </a:solidFill>
                <a:latin typeface="Belleza"/>
              </a:rPr>
              <a:t>WHAT YOU WILL EXPERIECNE</a:t>
            </a:r>
          </a:p>
          <a:p>
            <a:pPr>
              <a:lnSpc>
                <a:spcPts val="10555"/>
              </a:lnSpc>
            </a:pPr>
            <a:endParaRPr lang="en-US" sz="9100">
              <a:solidFill>
                <a:srgbClr val="000000"/>
              </a:solidFill>
              <a:latin typeface="Belleza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119105" y="6153912"/>
            <a:ext cx="7438001" cy="3639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ontserrat Bold"/>
              </a:rPr>
              <a:t>For brands</a:t>
            </a:r>
            <a:r>
              <a:rPr lang="en-US" sz="1799">
                <a:solidFill>
                  <a:srgbClr val="000000"/>
                </a:solidFill>
                <a:latin typeface="Arimo"/>
              </a:rPr>
              <a:t>, a virtual try-on can make a significant difference when it comes to marketing and sales.</a:t>
            </a:r>
          </a:p>
          <a:p>
            <a:pPr>
              <a:lnSpc>
                <a:spcPts val="3640"/>
              </a:lnSpc>
            </a:pPr>
            <a:endParaRPr lang="en-US" sz="1799">
              <a:solidFill>
                <a:srgbClr val="000000"/>
              </a:solidFill>
              <a:latin typeface="Arimo"/>
            </a:endParaRPr>
          </a:p>
          <a:p>
            <a:pPr>
              <a:lnSpc>
                <a:spcPts val="3640"/>
              </a:lnSpc>
            </a:pPr>
            <a:r>
              <a:rPr lang="en-US" sz="1799">
                <a:solidFill>
                  <a:srgbClr val="008037"/>
                </a:solidFill>
                <a:latin typeface="Arimo Bold Italics"/>
              </a:rPr>
              <a:t>A virtual try-on offers customers a realistic, personalized product presentation in seconds.</a:t>
            </a:r>
          </a:p>
          <a:p>
            <a:pPr>
              <a:lnSpc>
                <a:spcPts val="3640"/>
              </a:lnSpc>
            </a:pPr>
            <a:endParaRPr lang="en-US" sz="1799">
              <a:solidFill>
                <a:srgbClr val="008037"/>
              </a:solidFill>
              <a:latin typeface="Arimo Bold Italic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D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89263" y="1525500"/>
            <a:ext cx="6622275" cy="6417700"/>
            <a:chOff x="0" y="0"/>
            <a:chExt cx="1913890" cy="185476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854766"/>
            </a:xfrm>
            <a:custGeom>
              <a:avLst/>
              <a:gdLst/>
              <a:ahLst/>
              <a:cxnLst/>
              <a:rect l="l" t="t" r="r" b="b"/>
              <a:pathLst>
                <a:path w="1913890" h="1854766">
                  <a:moveTo>
                    <a:pt x="0" y="0"/>
                  </a:moveTo>
                  <a:lnTo>
                    <a:pt x="1913890" y="0"/>
                  </a:lnTo>
                  <a:lnTo>
                    <a:pt x="1913890" y="1854766"/>
                  </a:lnTo>
                  <a:lnTo>
                    <a:pt x="0" y="1854766"/>
                  </a:lnTo>
                  <a:close/>
                </a:path>
              </a:pathLst>
            </a:custGeom>
            <a:solidFill>
              <a:srgbClr val="717E58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28700" y="2183040"/>
            <a:ext cx="7075288" cy="7075260"/>
            <a:chOff x="0" y="0"/>
            <a:chExt cx="6350025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/>
              <a:stretch>
                <a:fillRect t="-24932" b="-24932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9506590" y="824776"/>
            <a:ext cx="8329579" cy="2616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208"/>
              </a:lnSpc>
            </a:pPr>
            <a:r>
              <a:rPr lang="en-US" sz="8800">
                <a:solidFill>
                  <a:srgbClr val="000000"/>
                </a:solidFill>
                <a:latin typeface="Belleza"/>
              </a:rPr>
              <a:t>Our </a:t>
            </a:r>
          </a:p>
          <a:p>
            <a:pPr>
              <a:lnSpc>
                <a:spcPts val="10208"/>
              </a:lnSpc>
            </a:pPr>
            <a:r>
              <a:rPr lang="en-US" sz="8800">
                <a:solidFill>
                  <a:srgbClr val="000000"/>
                </a:solidFill>
                <a:latin typeface="Belleza"/>
              </a:rPr>
              <a:t>Project:Features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506590" y="3393605"/>
            <a:ext cx="7438001" cy="685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1" lvl="1" indent="-248285">
              <a:lnSpc>
                <a:spcPts val="3220"/>
              </a:lnSpc>
              <a:buFont typeface="Arial"/>
              <a:buChar char="•"/>
            </a:pPr>
            <a:r>
              <a:rPr lang="en-US" sz="2299" u="sng">
                <a:solidFill>
                  <a:srgbClr val="000000"/>
                </a:solidFill>
                <a:latin typeface="Montserrat Bold"/>
              </a:rPr>
              <a:t>REAL EXPERIENCE: </a:t>
            </a:r>
            <a:r>
              <a:rPr lang="en-US" sz="2299">
                <a:solidFill>
                  <a:srgbClr val="000000"/>
                </a:solidFill>
                <a:latin typeface="Montserrat"/>
              </a:rPr>
              <a:t>     Video capture yourself or pan the camera on your picture to see the apparel of your choice on yourself</a:t>
            </a:r>
          </a:p>
          <a:p>
            <a:pPr>
              <a:lnSpc>
                <a:spcPts val="3220"/>
              </a:lnSpc>
            </a:pPr>
            <a:endParaRPr lang="en-US" sz="2299">
              <a:solidFill>
                <a:srgbClr val="000000"/>
              </a:solidFill>
              <a:latin typeface="Montserrat"/>
            </a:endParaRPr>
          </a:p>
          <a:p>
            <a:pPr marL="496571" lvl="1" indent="-248285">
              <a:lnSpc>
                <a:spcPts val="3220"/>
              </a:lnSpc>
              <a:buFont typeface="Arial"/>
              <a:buChar char="•"/>
            </a:pPr>
            <a:r>
              <a:rPr lang="en-US" sz="2300" u="sng">
                <a:solidFill>
                  <a:srgbClr val="000000"/>
                </a:solidFill>
                <a:latin typeface="Montserrat Bold"/>
              </a:rPr>
              <a:t>TRY YOUR OWN: </a:t>
            </a:r>
            <a:r>
              <a:rPr lang="en-US" sz="2300">
                <a:solidFill>
                  <a:srgbClr val="000000"/>
                </a:solidFill>
                <a:latin typeface="Montserrat"/>
              </a:rPr>
              <a:t>           Upload and try your own apparels or choose from the ones present in our website.Very useful for producers to upload their own products for their customers to try on.</a:t>
            </a:r>
          </a:p>
          <a:p>
            <a:pPr>
              <a:lnSpc>
                <a:spcPts val="3220"/>
              </a:lnSpc>
            </a:pPr>
            <a:endParaRPr lang="en-US" sz="2300">
              <a:solidFill>
                <a:srgbClr val="000000"/>
              </a:solidFill>
              <a:latin typeface="Montserrat"/>
            </a:endParaRPr>
          </a:p>
          <a:p>
            <a:pPr marL="496571" lvl="1" indent="-248285">
              <a:lnSpc>
                <a:spcPts val="3220"/>
              </a:lnSpc>
              <a:buFont typeface="Arial"/>
              <a:buChar char="•"/>
            </a:pPr>
            <a:r>
              <a:rPr lang="en-US" sz="2300" u="sng">
                <a:solidFill>
                  <a:srgbClr val="000000"/>
                </a:solidFill>
                <a:latin typeface="Montserrat Bold"/>
              </a:rPr>
              <a:t>VOICE ASSISTANT: </a:t>
            </a:r>
            <a:r>
              <a:rPr lang="en-US" sz="2300">
                <a:solidFill>
                  <a:srgbClr val="000000"/>
                </a:solidFill>
                <a:latin typeface="Montserrat"/>
              </a:rPr>
              <a:t>       Use voice commands through our AlanAI api powered voice assistant to navigate through the website.</a:t>
            </a:r>
          </a:p>
          <a:p>
            <a:pPr>
              <a:lnSpc>
                <a:spcPts val="3220"/>
              </a:lnSpc>
            </a:pPr>
            <a:endParaRPr lang="en-US" sz="2300">
              <a:solidFill>
                <a:srgbClr val="000000"/>
              </a:solidFill>
              <a:latin typeface="Montserrat"/>
            </a:endParaRPr>
          </a:p>
          <a:p>
            <a:pPr marL="496570" lvl="1" indent="-248285">
              <a:lnSpc>
                <a:spcPts val="3219"/>
              </a:lnSpc>
              <a:buFont typeface="Arial"/>
              <a:buChar char="•"/>
            </a:pPr>
            <a:r>
              <a:rPr lang="en-US" sz="2300" u="sng">
                <a:solidFill>
                  <a:srgbClr val="000000"/>
                </a:solidFill>
                <a:latin typeface="Montserrat Bold"/>
              </a:rPr>
              <a:t>PAYMENT GATEWAY:</a:t>
            </a:r>
            <a:r>
              <a:rPr lang="en-US" sz="2300">
                <a:solidFill>
                  <a:srgbClr val="000000"/>
                </a:solidFill>
                <a:latin typeface="Montserrat"/>
              </a:rPr>
              <a:t>    Directly and safely pay for the things you like using various payment methods.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192463" y="410121"/>
            <a:ext cx="9209156" cy="395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300" spc="915">
                <a:solidFill>
                  <a:srgbClr val="000000"/>
                </a:solidFill>
                <a:latin typeface="Montserrat"/>
              </a:rPr>
              <a:t>MINIMAL PRESENTATION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21875" b="2187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6182168" y="1534666"/>
            <a:ext cx="5923664" cy="7217668"/>
            <a:chOff x="0" y="0"/>
            <a:chExt cx="2354580" cy="28689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3310" cy="2868930"/>
            </a:xfrm>
            <a:custGeom>
              <a:avLst/>
              <a:gdLst/>
              <a:ahLst/>
              <a:cxnLst/>
              <a:rect l="l" t="t" r="r" b="b"/>
              <a:pathLst>
                <a:path w="2353310" h="2868930">
                  <a:moveTo>
                    <a:pt x="784860" y="2801620"/>
                  </a:moveTo>
                  <a:cubicBezTo>
                    <a:pt x="905510" y="2842260"/>
                    <a:pt x="1042670" y="2868930"/>
                    <a:pt x="1177290" y="2868930"/>
                  </a:cubicBezTo>
                  <a:cubicBezTo>
                    <a:pt x="1311910" y="2868930"/>
                    <a:pt x="1441450" y="2846070"/>
                    <a:pt x="1560830" y="2805430"/>
                  </a:cubicBezTo>
                  <a:cubicBezTo>
                    <a:pt x="1563370" y="2804160"/>
                    <a:pt x="1565910" y="2804160"/>
                    <a:pt x="1568450" y="2802890"/>
                  </a:cubicBezTo>
                  <a:cubicBezTo>
                    <a:pt x="2016760" y="2640330"/>
                    <a:pt x="2346960" y="2211070"/>
                    <a:pt x="2353310" y="1709420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708150"/>
                  </a:lnTo>
                  <a:cubicBezTo>
                    <a:pt x="6350" y="2213610"/>
                    <a:pt x="331470" y="2642870"/>
                    <a:pt x="784860" y="2801620"/>
                  </a:cubicBezTo>
                  <a:close/>
                </a:path>
              </a:pathLst>
            </a:custGeom>
            <a:solidFill>
              <a:srgbClr val="DFD3D1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146861" y="1773731"/>
            <a:ext cx="3682359" cy="3682359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334589" y="4384067"/>
            <a:ext cx="7618822" cy="3091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80"/>
              </a:lnSpc>
            </a:pPr>
            <a:r>
              <a:rPr lang="en-US" sz="12000">
                <a:solidFill>
                  <a:srgbClr val="000000"/>
                </a:solidFill>
                <a:latin typeface="Belleza"/>
              </a:rPr>
              <a:t>Thank</a:t>
            </a:r>
          </a:p>
          <a:p>
            <a:pPr algn="ctr">
              <a:lnSpc>
                <a:spcPts val="11880"/>
              </a:lnSpc>
            </a:pPr>
            <a:r>
              <a:rPr lang="en-US" sz="12000">
                <a:solidFill>
                  <a:srgbClr val="000000"/>
                </a:solidFill>
                <a:latin typeface="Belleza"/>
              </a:rPr>
              <a:t>you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012972" y="1716581"/>
            <a:ext cx="4262055" cy="1352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584B38"/>
                </a:solidFill>
                <a:latin typeface="Halimum"/>
              </a:rPr>
              <a:t>The New Normal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4450968" y="166512"/>
            <a:ext cx="3627197" cy="2391055"/>
            <a:chOff x="0" y="0"/>
            <a:chExt cx="4836263" cy="3188073"/>
          </a:xfrm>
        </p:grpSpPr>
        <p:sp>
          <p:nvSpPr>
            <p:cNvPr id="8" name="TextBox 8"/>
            <p:cNvSpPr txBox="1"/>
            <p:nvPr/>
          </p:nvSpPr>
          <p:spPr>
            <a:xfrm>
              <a:off x="0" y="276225"/>
              <a:ext cx="4836263" cy="24866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639"/>
                </a:lnSpc>
              </a:pPr>
              <a:r>
                <a:rPr lang="en-US" sz="8097">
                  <a:solidFill>
                    <a:srgbClr val="5E17EB"/>
                  </a:solidFill>
                  <a:latin typeface="Playlist Script"/>
                </a:rPr>
                <a:t>Team Nexus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227523" y="2718137"/>
              <a:ext cx="4381217" cy="4699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7"/>
                </a:lnSpc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265</Words>
  <Application>Microsoft Office PowerPoint</Application>
  <PresentationFormat>Custom</PresentationFormat>
  <Paragraphs>46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3" baseType="lpstr">
      <vt:lpstr>Prata</vt:lpstr>
      <vt:lpstr>Halimum</vt:lpstr>
      <vt:lpstr>Arial</vt:lpstr>
      <vt:lpstr>Life Savers</vt:lpstr>
      <vt:lpstr>Montserrat</vt:lpstr>
      <vt:lpstr>Calibri</vt:lpstr>
      <vt:lpstr>Arimo Bold Italics</vt:lpstr>
      <vt:lpstr>Montserrat Bold</vt:lpstr>
      <vt:lpstr>Sacramento</vt:lpstr>
      <vt:lpstr>Arimo</vt:lpstr>
      <vt:lpstr>Belleza</vt:lpstr>
      <vt:lpstr>Playlist Script</vt:lpstr>
      <vt:lpstr>Bodoni FLF Bold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Melati Fashion presentation template</dc:title>
  <cp:lastModifiedBy>Aaditya Prakash</cp:lastModifiedBy>
  <cp:revision>2</cp:revision>
  <dcterms:created xsi:type="dcterms:W3CDTF">2006-08-16T00:00:00Z</dcterms:created>
  <dcterms:modified xsi:type="dcterms:W3CDTF">2021-05-01T06:28:44Z</dcterms:modified>
  <dc:identifier>DAEdI4VgPB8</dc:identifier>
</cp:coreProperties>
</file>

<file path=docProps/thumbnail.jpeg>
</file>